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15"/>
  </p:notesMasterIdLst>
  <p:handoutMasterIdLst>
    <p:handoutMasterId r:id="rId16"/>
  </p:handoutMasterIdLst>
  <p:sldIdLst>
    <p:sldId id="256" r:id="rId2"/>
    <p:sldId id="419" r:id="rId3"/>
    <p:sldId id="420" r:id="rId4"/>
    <p:sldId id="440" r:id="rId5"/>
    <p:sldId id="421" r:id="rId6"/>
    <p:sldId id="422" r:id="rId7"/>
    <p:sldId id="441" r:id="rId8"/>
    <p:sldId id="442" r:id="rId9"/>
    <p:sldId id="443" r:id="rId10"/>
    <p:sldId id="423" r:id="rId11"/>
    <p:sldId id="424" r:id="rId12"/>
    <p:sldId id="438" r:id="rId13"/>
    <p:sldId id="373" r:id="rId14"/>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00"/>
    <a:srgbClr val="996633"/>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248" autoAdjust="0"/>
    <p:restoredTop sz="94660"/>
  </p:normalViewPr>
  <p:slideViewPr>
    <p:cSldViewPr>
      <p:cViewPr varScale="1">
        <p:scale>
          <a:sx n="91" d="100"/>
          <a:sy n="91" d="100"/>
        </p:scale>
        <p:origin x="-1218" y="-108"/>
      </p:cViewPr>
      <p:guideLst>
        <p:guide orient="horz" pos="2160"/>
        <p:guide pos="2880"/>
      </p:guideLst>
    </p:cSldViewPr>
  </p:slideViewPr>
  <p:notesTextViewPr>
    <p:cViewPr>
      <p:scale>
        <a:sx n="100" d="100"/>
        <a:sy n="100" d="100"/>
      </p:scale>
      <p:origin x="0" y="0"/>
    </p:cViewPr>
  </p:notesTextViewPr>
  <p:notesViewPr>
    <p:cSldViewPr>
      <p:cViewPr varScale="1">
        <p:scale>
          <a:sx n="67" d="100"/>
          <a:sy n="67" d="100"/>
        </p:scale>
        <p:origin x="-2544"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A0F04F0-ED99-4A7D-AD7F-22DD5823387D}" type="datetimeFigureOut">
              <a:rPr lang="en-CA" smtClean="0"/>
              <a:t>18/03/2014</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6EDBF7C-66B1-4946-B091-A4A819905A03}" type="slidenum">
              <a:rPr lang="en-CA" smtClean="0"/>
              <a:t>‹#›</a:t>
            </a:fld>
            <a:endParaRPr lang="en-CA"/>
          </a:p>
        </p:txBody>
      </p:sp>
    </p:spTree>
    <p:extLst>
      <p:ext uri="{BB962C8B-B14F-4D97-AF65-F5344CB8AC3E}">
        <p14:creationId xmlns:p14="http://schemas.microsoft.com/office/powerpoint/2010/main" val="415850608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3/18/2014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26719816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27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7B7D4367-C40E-4A39-94F6-D677EE39B6DD}" type="slidenum">
              <a:rPr lang="en-CA" smtClean="0"/>
              <a:pPr>
                <a:defRPr/>
              </a:pPr>
              <a:t>10</a:t>
            </a:fld>
            <a:endParaRPr lang="en-C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37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353BFC80-3AA3-4250-A05E-120376CCE546}" type="slidenum">
              <a:rPr lang="en-CA" smtClean="0"/>
              <a:pPr>
                <a:defRPr/>
              </a:pPr>
              <a:t>11</a:t>
            </a:fld>
            <a:endParaRPr lang="en-C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0F1E90D-435A-438A-B560-00943601F080}" type="slidenum">
              <a:rPr lang="en-CA" smtClean="0"/>
              <a:pPr>
                <a:defRPr/>
              </a:pPr>
              <a:t>12</a:t>
            </a:fld>
            <a:endParaRPr lang="en-C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13</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86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0F1E90D-435A-438A-B560-00943601F080}" type="slidenum">
              <a:rPr lang="en-CA" smtClean="0"/>
              <a:pPr>
                <a:defRPr/>
              </a:pPr>
              <a:t>2</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96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807D58FF-1BEC-4BA2-A98F-E8B874A614E6}" type="slidenum">
              <a:rPr lang="en-CA" smtClean="0"/>
              <a:pPr>
                <a:defRPr/>
              </a:pPr>
              <a:t>3</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96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807D58FF-1BEC-4BA2-A98F-E8B874A614E6}" type="slidenum">
              <a:rPr lang="en-CA" smtClean="0"/>
              <a:pPr>
                <a:defRPr/>
              </a:pPr>
              <a:t>4</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06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31F503D7-0614-4BCD-99F8-FCB902204E2A}" type="slidenum">
              <a:rPr lang="en-CA" smtClean="0"/>
              <a:pPr>
                <a:defRPr/>
              </a:pPr>
              <a:t>5</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6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EF2E143-E477-4043-9082-220CEBB9C9FB}" type="slidenum">
              <a:rPr lang="en-CA" smtClean="0"/>
              <a:pPr>
                <a:defRPr/>
              </a:pPr>
              <a:t>6</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6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EF2E143-E477-4043-9082-220CEBB9C9FB}" type="slidenum">
              <a:rPr lang="en-CA" smtClean="0"/>
              <a:pPr>
                <a:defRPr/>
              </a:pPr>
              <a:t>7</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6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EF2E143-E477-4043-9082-220CEBB9C9FB}" type="slidenum">
              <a:rPr lang="en-CA" smtClean="0"/>
              <a:pPr>
                <a:defRPr/>
              </a:pPr>
              <a:t>8</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6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EF2E143-E477-4043-9082-220CEBB9C9FB}" type="slidenum">
              <a:rPr lang="en-CA" smtClean="0"/>
              <a:pPr>
                <a:defRPr/>
              </a:pPr>
              <a:t>9</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Parental tree</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CA" dirty="0"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sldNum="0"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558504"/>
            <a:ext cx="7199313" cy="769441"/>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4400" smtClean="0">
                <a:solidFill>
                  <a:schemeClr val="bg1"/>
                </a:solidFill>
                <a:latin typeface="Arial" pitchFamily="34" charset="0"/>
                <a:cs typeface="Arial" pitchFamily="34" charset="0"/>
              </a:rPr>
              <a:t>Parental trees</a:t>
            </a:r>
            <a:endParaRPr lang="en-US" sz="4400" dirty="0" smtClean="0">
              <a:solidFill>
                <a:schemeClr val="bg1"/>
              </a:solidFill>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altLang="en-US" dirty="0" smtClean="0">
                <a:latin typeface="Arial" charset="0"/>
                <a:cs typeface="Arial" charset="0"/>
              </a:rPr>
              <a:t>Converting to a </a:t>
            </a:r>
            <a:r>
              <a:rPr lang="en-US" altLang="en-US" dirty="0" err="1" smtClean="0">
                <a:latin typeface="Consolas" panose="020B0609020204030204" pitchFamily="49" charset="0"/>
                <a:cs typeface="Consolas" panose="020B0609020204030204" pitchFamily="49" charset="0"/>
              </a:rPr>
              <a:t>Simple_tree</a:t>
            </a:r>
            <a:r>
              <a:rPr lang="en-US" altLang="en-US" dirty="0" smtClean="0">
                <a:latin typeface="Arial" charset="0"/>
                <a:cs typeface="Arial" charset="0"/>
              </a:rPr>
              <a:t> structure</a:t>
            </a:r>
          </a:p>
        </p:txBody>
      </p:sp>
      <p:sp>
        <p:nvSpPr>
          <p:cNvPr id="14339" name="Rectangle 3"/>
          <p:cNvSpPr>
            <a:spLocks noGrp="1" noChangeArrowheads="1"/>
          </p:cNvSpPr>
          <p:nvPr>
            <p:ph type="body" idx="1"/>
          </p:nvPr>
        </p:nvSpPr>
        <p:spPr/>
        <p:txBody>
          <a:bodyPr/>
          <a:lstStyle/>
          <a:p>
            <a:pPr>
              <a:buNone/>
            </a:pPr>
            <a:r>
              <a:rPr lang="en-US" altLang="en-US" dirty="0" smtClean="0">
                <a:latin typeface="Arial" charset="0"/>
                <a:cs typeface="Arial" charset="0"/>
              </a:rPr>
              <a:t>	Converting the array-based parental tree structure back into a node-based general tree structure is relatively </a:t>
            </a:r>
            <a:r>
              <a:rPr lang="en-US" altLang="en-US" dirty="0">
                <a:latin typeface="Arial" charset="0"/>
                <a:cs typeface="Arial" charset="0"/>
              </a:rPr>
              <a:t>straight-forward:</a:t>
            </a:r>
          </a:p>
          <a:p>
            <a:pPr>
              <a:buNone/>
            </a:pPr>
            <a:endParaRPr lang="en-US" altLang="en-US" sz="1100" dirty="0">
              <a:latin typeface="Arial" charset="0"/>
              <a:cs typeface="Arial" charset="0"/>
            </a:endParaRPr>
          </a:p>
          <a:p>
            <a:pPr lvl="2">
              <a:buNone/>
            </a:pPr>
            <a:r>
              <a:rPr lang="en-US" altLang="en-US" sz="1300" dirty="0" err="1" smtClean="0">
                <a:latin typeface="Consolas" panose="020B0609020204030204" pitchFamily="49" charset="0"/>
                <a:cs typeface="Consolas" panose="020B0609020204030204" pitchFamily="49" charset="0"/>
              </a:rPr>
              <a:t>int</a:t>
            </a:r>
            <a:r>
              <a:rPr lang="en-US" altLang="en-US" sz="1300" dirty="0" smtClean="0">
                <a:latin typeface="Consolas" panose="020B0609020204030204" pitchFamily="49" charset="0"/>
                <a:cs typeface="Consolas" panose="020B0609020204030204" pitchFamily="49" charset="0"/>
              </a:rPr>
              <a:t> </a:t>
            </a:r>
            <a:r>
              <a:rPr lang="en-US" altLang="en-US" sz="1300" dirty="0" err="1" smtClean="0">
                <a:latin typeface="Consolas" panose="020B0609020204030204" pitchFamily="49" charset="0"/>
                <a:cs typeface="Consolas" panose="020B0609020204030204" pitchFamily="49" charset="0"/>
              </a:rPr>
              <a:t>const</a:t>
            </a:r>
            <a:r>
              <a:rPr lang="en-US" altLang="en-US" sz="1300" dirty="0" smtClean="0">
                <a:latin typeface="Consolas" panose="020B0609020204030204" pitchFamily="49" charset="0"/>
                <a:cs typeface="Consolas" panose="020B0609020204030204" pitchFamily="49" charset="0"/>
              </a:rPr>
              <a:t> n = 20;</a:t>
            </a:r>
          </a:p>
          <a:p>
            <a:pPr lvl="2">
              <a:buNone/>
            </a:pPr>
            <a:r>
              <a:rPr lang="en-US" altLang="en-US" sz="1300" dirty="0" err="1" smtClean="0">
                <a:latin typeface="Consolas" panose="020B0609020204030204" pitchFamily="49" charset="0"/>
                <a:cs typeface="Consolas" panose="020B0609020204030204" pitchFamily="49" charset="0"/>
              </a:rPr>
              <a:t>int</a:t>
            </a:r>
            <a:r>
              <a:rPr lang="en-US" altLang="en-US" sz="1300" dirty="0" smtClean="0">
                <a:latin typeface="Consolas" panose="020B0609020204030204" pitchFamily="49" charset="0"/>
                <a:cs typeface="Consolas" panose="020B0609020204030204" pitchFamily="49" charset="0"/>
              </a:rPr>
              <a:t> </a:t>
            </a:r>
            <a:r>
              <a:rPr lang="en-US" altLang="en-US" sz="1300" dirty="0" err="1" smtClean="0">
                <a:latin typeface="Consolas" panose="020B0609020204030204" pitchFamily="49" charset="0"/>
                <a:cs typeface="Consolas" panose="020B0609020204030204" pitchFamily="49" charset="0"/>
              </a:rPr>
              <a:t>parent_array</a:t>
            </a:r>
            <a:r>
              <a:rPr lang="en-US" altLang="en-US" sz="1300" dirty="0" smtClean="0">
                <a:latin typeface="Consolas" panose="020B0609020204030204" pitchFamily="49" charset="0"/>
                <a:cs typeface="Consolas" panose="020B0609020204030204" pitchFamily="49" charset="0"/>
              </a:rPr>
              <a:t>[n] = { </a:t>
            </a:r>
            <a:r>
              <a:rPr lang="en-CA" sz="1300" dirty="0" smtClean="0">
                <a:latin typeface="Consolas" panose="020B0609020204030204" pitchFamily="49" charset="0"/>
                <a:cs typeface="Consolas" panose="020B0609020204030204" pitchFamily="49" charset="0"/>
              </a:rPr>
              <a:t>0,  0,  0,  0,  0,  2,  2,  2,  3,  3, </a:t>
            </a:r>
          </a:p>
          <a:p>
            <a:pPr lvl="2">
              <a:buNone/>
            </a:pPr>
            <a:r>
              <a:rPr lang="en-CA" sz="1300" dirty="0">
                <a:latin typeface="Consolas" panose="020B0609020204030204" pitchFamily="49" charset="0"/>
                <a:cs typeface="Consolas" panose="020B0609020204030204" pitchFamily="49" charset="0"/>
              </a:rPr>
              <a:t> </a:t>
            </a:r>
            <a:r>
              <a:rPr lang="en-CA" sz="1300" dirty="0" smtClean="0">
                <a:latin typeface="Consolas" panose="020B0609020204030204" pitchFamily="49" charset="0"/>
                <a:cs typeface="Consolas" panose="020B0609020204030204" pitchFamily="49" charset="0"/>
              </a:rPr>
              <a:t>                       4,  4,  4,  4,  5,  5, 10, 12, 12, 15</a:t>
            </a:r>
            <a:r>
              <a:rPr lang="en-US" altLang="en-US" sz="1300" dirty="0" smtClean="0">
                <a:latin typeface="Consolas" panose="020B0609020204030204" pitchFamily="49" charset="0"/>
                <a:cs typeface="Consolas" panose="020B0609020204030204" pitchFamily="49" charset="0"/>
              </a:rPr>
              <a:t>};</a:t>
            </a:r>
          </a:p>
          <a:p>
            <a:pPr lvl="2">
              <a:buNone/>
            </a:pPr>
            <a:endParaRPr lang="en-US" altLang="en-US" sz="1300" dirty="0" smtClean="0">
              <a:latin typeface="Consolas" panose="020B0609020204030204" pitchFamily="49" charset="0"/>
              <a:cs typeface="Consolas" panose="020B0609020204030204" pitchFamily="49" charset="0"/>
            </a:endParaRPr>
          </a:p>
          <a:p>
            <a:pPr lvl="2">
              <a:buNone/>
            </a:pPr>
            <a:r>
              <a:rPr lang="en-US" altLang="en-US" sz="1300" dirty="0" err="1">
                <a:latin typeface="Consolas" panose="020B0609020204030204" pitchFamily="49" charset="0"/>
                <a:cs typeface="Consolas" panose="020B0609020204030204" pitchFamily="49" charset="0"/>
              </a:rPr>
              <a:t>Simple_tree</a:t>
            </a:r>
            <a:r>
              <a:rPr lang="en-US" altLang="en-US" sz="1300" dirty="0">
                <a:latin typeface="Consolas" panose="020B0609020204030204" pitchFamily="49" charset="0"/>
                <a:cs typeface="Consolas" panose="020B0609020204030204" pitchFamily="49" charset="0"/>
              </a:rPr>
              <a:t>&lt;Type&gt; *</a:t>
            </a:r>
            <a:r>
              <a:rPr lang="en-US" altLang="en-US" sz="1300" dirty="0" err="1" smtClean="0">
                <a:latin typeface="Consolas" panose="020B0609020204030204" pitchFamily="49" charset="0"/>
                <a:cs typeface="Consolas" panose="020B0609020204030204" pitchFamily="49" charset="0"/>
              </a:rPr>
              <a:t>root_node</a:t>
            </a:r>
            <a:r>
              <a:rPr lang="en-US" altLang="en-US" sz="1300" dirty="0" smtClean="0">
                <a:latin typeface="Consolas" panose="020B0609020204030204" pitchFamily="49" charset="0"/>
                <a:cs typeface="Consolas" panose="020B0609020204030204" pitchFamily="49" charset="0"/>
              </a:rPr>
              <a:t> = </a:t>
            </a:r>
            <a:r>
              <a:rPr lang="en-US" altLang="en-US" sz="1300" dirty="0" err="1" smtClean="0">
                <a:latin typeface="Consolas" panose="020B0609020204030204" pitchFamily="49" charset="0"/>
                <a:cs typeface="Consolas" panose="020B0609020204030204" pitchFamily="49" charset="0"/>
              </a:rPr>
              <a:t>nullptr</a:t>
            </a:r>
            <a:r>
              <a:rPr lang="en-US" altLang="en-US" sz="1300" dirty="0" smtClean="0">
                <a:latin typeface="Consolas" panose="020B0609020204030204" pitchFamily="49" charset="0"/>
                <a:cs typeface="Consolas" panose="020B0609020204030204" pitchFamily="49" charset="0"/>
              </a:rPr>
              <a:t>;</a:t>
            </a:r>
            <a:endParaRPr lang="en-US" altLang="en-US" sz="1300" dirty="0">
              <a:latin typeface="Consolas" panose="020B0609020204030204" pitchFamily="49" charset="0"/>
              <a:cs typeface="Consolas" panose="020B0609020204030204" pitchFamily="49" charset="0"/>
            </a:endParaRPr>
          </a:p>
          <a:p>
            <a:pPr lvl="2">
              <a:buNone/>
            </a:pPr>
            <a:r>
              <a:rPr lang="en-US" altLang="en-US" sz="1300" dirty="0" err="1" smtClean="0">
                <a:latin typeface="Consolas" panose="020B0609020204030204" pitchFamily="49" charset="0"/>
                <a:cs typeface="Consolas" panose="020B0609020204030204" pitchFamily="49" charset="0"/>
              </a:rPr>
              <a:t>Simple_tree</a:t>
            </a:r>
            <a:r>
              <a:rPr lang="en-US" altLang="en-US" sz="1300" dirty="0" smtClean="0">
                <a:latin typeface="Consolas" panose="020B0609020204030204" pitchFamily="49" charset="0"/>
                <a:cs typeface="Consolas" panose="020B0609020204030204" pitchFamily="49" charset="0"/>
              </a:rPr>
              <a:t>&lt;Type</a:t>
            </a:r>
            <a:r>
              <a:rPr lang="en-US" altLang="en-US" sz="1300" dirty="0" smtClean="0">
                <a:latin typeface="Consolas" panose="020B0609020204030204" pitchFamily="49" charset="0"/>
                <a:cs typeface="Consolas" panose="020B0609020204030204" pitchFamily="49" charset="0"/>
              </a:rPr>
              <a:t>&gt; </a:t>
            </a:r>
            <a:r>
              <a:rPr lang="en-US" altLang="en-US" sz="1300" dirty="0" smtClean="0">
                <a:latin typeface="Consolas" panose="020B0609020204030204" pitchFamily="49" charset="0"/>
                <a:cs typeface="Consolas" panose="020B0609020204030204" pitchFamily="49" charset="0"/>
              </a:rPr>
              <a:t>*array </a:t>
            </a:r>
            <a:r>
              <a:rPr lang="en-US" altLang="en-US" sz="1300" dirty="0" smtClean="0">
                <a:latin typeface="Consolas" panose="020B0609020204030204" pitchFamily="49" charset="0"/>
                <a:cs typeface="Consolas" panose="020B0609020204030204" pitchFamily="49" charset="0"/>
              </a:rPr>
              <a:t>= new </a:t>
            </a:r>
            <a:r>
              <a:rPr lang="en-US" altLang="en-US" sz="1300" dirty="0" err="1" smtClean="0">
                <a:latin typeface="Consolas" panose="020B0609020204030204" pitchFamily="49" charset="0"/>
                <a:cs typeface="Consolas" panose="020B0609020204030204" pitchFamily="49" charset="0"/>
              </a:rPr>
              <a:t>Simple_tree</a:t>
            </a:r>
            <a:r>
              <a:rPr lang="en-US" altLang="en-US" sz="1300" dirty="0" smtClean="0">
                <a:latin typeface="Consolas" panose="020B0609020204030204" pitchFamily="49" charset="0"/>
                <a:cs typeface="Consolas" panose="020B0609020204030204" pitchFamily="49" charset="0"/>
              </a:rPr>
              <a:t>&lt;Type&gt; *[n</a:t>
            </a:r>
            <a:r>
              <a:rPr lang="en-US" altLang="en-US" sz="1300" dirty="0" smtClean="0">
                <a:latin typeface="Consolas" panose="020B0609020204030204" pitchFamily="49" charset="0"/>
                <a:cs typeface="Consolas" panose="020B0609020204030204" pitchFamily="49" charset="0"/>
              </a:rPr>
              <a:t>];</a:t>
            </a:r>
          </a:p>
          <a:p>
            <a:pPr lvl="2">
              <a:buNone/>
            </a:pPr>
            <a:endParaRPr lang="en-US" altLang="en-US" sz="1300" dirty="0">
              <a:latin typeface="Consolas" panose="020B0609020204030204" pitchFamily="49" charset="0"/>
              <a:cs typeface="Consolas" panose="020B0609020204030204" pitchFamily="49" charset="0"/>
            </a:endParaRPr>
          </a:p>
          <a:p>
            <a:pPr lvl="2">
              <a:buNone/>
            </a:pPr>
            <a:r>
              <a:rPr lang="en-US" altLang="en-US" sz="1300" dirty="0" smtClean="0">
                <a:latin typeface="Consolas" panose="020B0609020204030204" pitchFamily="49" charset="0"/>
                <a:cs typeface="Consolas" panose="020B0609020204030204" pitchFamily="49" charset="0"/>
              </a:rPr>
              <a:t>for ( </a:t>
            </a:r>
            <a:r>
              <a:rPr lang="en-US" altLang="en-US" sz="1300" dirty="0" err="1" smtClean="0">
                <a:latin typeface="Consolas" panose="020B0609020204030204" pitchFamily="49" charset="0"/>
                <a:cs typeface="Consolas" panose="020B0609020204030204" pitchFamily="49" charset="0"/>
              </a:rPr>
              <a:t>int</a:t>
            </a:r>
            <a:r>
              <a:rPr lang="en-US" altLang="en-US" sz="1300" dirty="0" smtClean="0">
                <a:latin typeface="Consolas" panose="020B0609020204030204" pitchFamily="49" charset="0"/>
                <a:cs typeface="Consolas" panose="020B0609020204030204" pitchFamily="49" charset="0"/>
              </a:rPr>
              <a:t> </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 = 0; </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 &lt; n; ++</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 ) {</a:t>
            </a:r>
          </a:p>
          <a:p>
            <a:pPr lvl="2">
              <a:buNone/>
            </a:pPr>
            <a:r>
              <a:rPr lang="en-US" altLang="en-US" sz="1300" dirty="0">
                <a:latin typeface="Consolas" panose="020B0609020204030204" pitchFamily="49" charset="0"/>
                <a:cs typeface="Consolas" panose="020B0609020204030204" pitchFamily="49" charset="0"/>
              </a:rPr>
              <a:t> </a:t>
            </a:r>
            <a:r>
              <a:rPr lang="en-US" altLang="en-US" sz="1300" dirty="0" smtClean="0">
                <a:latin typeface="Consolas" panose="020B0609020204030204" pitchFamily="49" charset="0"/>
                <a:cs typeface="Consolas" panose="020B0609020204030204" pitchFamily="49" charset="0"/>
              </a:rPr>
              <a:t>   array[</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 = new </a:t>
            </a:r>
            <a:r>
              <a:rPr lang="en-US" altLang="en-US" sz="1300" dirty="0" err="1" smtClean="0">
                <a:latin typeface="Consolas" panose="020B0609020204030204" pitchFamily="49" charset="0"/>
                <a:cs typeface="Consolas" panose="020B0609020204030204" pitchFamily="49" charset="0"/>
              </a:rPr>
              <a:t>General_tree</a:t>
            </a:r>
            <a:r>
              <a:rPr lang="en-US" altLang="en-US" sz="1300" dirty="0" smtClean="0">
                <a:latin typeface="Consolas" panose="020B0609020204030204" pitchFamily="49" charset="0"/>
                <a:cs typeface="Consolas" panose="020B0609020204030204" pitchFamily="49" charset="0"/>
              </a:rPr>
              <a:t>&lt;Type&gt;();</a:t>
            </a:r>
          </a:p>
          <a:p>
            <a:pPr lvl="2">
              <a:buNone/>
            </a:pPr>
            <a:r>
              <a:rPr lang="en-US" altLang="en-US" sz="1300" dirty="0" smtClean="0">
                <a:latin typeface="Consolas" panose="020B0609020204030204" pitchFamily="49" charset="0"/>
                <a:cs typeface="Consolas" panose="020B0609020204030204" pitchFamily="49" charset="0"/>
              </a:rPr>
              <a:t>}</a:t>
            </a:r>
          </a:p>
          <a:p>
            <a:pPr lvl="2">
              <a:buNone/>
            </a:pPr>
            <a:endParaRPr lang="en-US" altLang="en-US" sz="1300" dirty="0">
              <a:latin typeface="Consolas" panose="020B0609020204030204" pitchFamily="49" charset="0"/>
              <a:cs typeface="Consolas" panose="020B0609020204030204" pitchFamily="49" charset="0"/>
            </a:endParaRPr>
          </a:p>
          <a:p>
            <a:pPr lvl="2">
              <a:buNone/>
            </a:pPr>
            <a:r>
              <a:rPr lang="en-US" altLang="en-US" sz="1300" dirty="0" smtClean="0">
                <a:latin typeface="Consolas" panose="020B0609020204030204" pitchFamily="49" charset="0"/>
                <a:cs typeface="Consolas" panose="020B0609020204030204" pitchFamily="49" charset="0"/>
              </a:rPr>
              <a:t>for ( </a:t>
            </a:r>
            <a:r>
              <a:rPr lang="en-US" altLang="en-US" sz="1300" dirty="0" err="1" smtClean="0">
                <a:latin typeface="Consolas" panose="020B0609020204030204" pitchFamily="49" charset="0"/>
                <a:cs typeface="Consolas" panose="020B0609020204030204" pitchFamily="49" charset="0"/>
              </a:rPr>
              <a:t>int</a:t>
            </a:r>
            <a:r>
              <a:rPr lang="en-US" altLang="en-US" sz="1300" dirty="0" smtClean="0">
                <a:latin typeface="Consolas" panose="020B0609020204030204" pitchFamily="49" charset="0"/>
                <a:cs typeface="Consolas" panose="020B0609020204030204" pitchFamily="49" charset="0"/>
              </a:rPr>
              <a:t> </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 = 0; </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 &lt; n; ++</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 ) {</a:t>
            </a:r>
          </a:p>
          <a:p>
            <a:pPr lvl="2">
              <a:buNone/>
            </a:pPr>
            <a:r>
              <a:rPr lang="en-US" altLang="en-US" sz="1300" dirty="0">
                <a:latin typeface="Consolas" panose="020B0609020204030204" pitchFamily="49" charset="0"/>
                <a:cs typeface="Consolas" panose="020B0609020204030204" pitchFamily="49" charset="0"/>
              </a:rPr>
              <a:t> </a:t>
            </a:r>
            <a:r>
              <a:rPr lang="en-US" altLang="en-US" sz="1300" dirty="0" smtClean="0">
                <a:latin typeface="Consolas" panose="020B0609020204030204" pitchFamily="49" charset="0"/>
                <a:cs typeface="Consolas" panose="020B0609020204030204" pitchFamily="49" charset="0"/>
              </a:rPr>
              <a:t>   if ( </a:t>
            </a:r>
            <a:r>
              <a:rPr lang="en-US" altLang="en-US" sz="1300" dirty="0" err="1" smtClean="0">
                <a:latin typeface="Consolas" panose="020B0609020204030204" pitchFamily="49" charset="0"/>
                <a:cs typeface="Consolas" panose="020B0609020204030204" pitchFamily="49" charset="0"/>
              </a:rPr>
              <a:t>parent_array</a:t>
            </a:r>
            <a:r>
              <a:rPr lang="en-US" altLang="en-US" sz="1300" dirty="0" smtClean="0">
                <a:latin typeface="Consolas" panose="020B0609020204030204" pitchFamily="49" charset="0"/>
                <a:cs typeface="Consolas" panose="020B0609020204030204" pitchFamily="49" charset="0"/>
              </a:rPr>
              <a:t>[</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 == </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 ) {</a:t>
            </a:r>
          </a:p>
          <a:p>
            <a:pPr lvl="2">
              <a:buNone/>
            </a:pPr>
            <a:r>
              <a:rPr lang="en-US" altLang="en-US" sz="1300" dirty="0">
                <a:latin typeface="Consolas" panose="020B0609020204030204" pitchFamily="49" charset="0"/>
                <a:cs typeface="Consolas" panose="020B0609020204030204" pitchFamily="49" charset="0"/>
              </a:rPr>
              <a:t> </a:t>
            </a:r>
            <a:r>
              <a:rPr lang="en-US" altLang="en-US" sz="1300" dirty="0" smtClean="0">
                <a:latin typeface="Consolas" panose="020B0609020204030204" pitchFamily="49" charset="0"/>
                <a:cs typeface="Consolas" panose="020B0609020204030204" pitchFamily="49" charset="0"/>
              </a:rPr>
              <a:t>       </a:t>
            </a:r>
            <a:r>
              <a:rPr lang="en-US" altLang="en-US" sz="1300" dirty="0" err="1" smtClean="0">
                <a:latin typeface="Consolas" panose="020B0609020204030204" pitchFamily="49" charset="0"/>
                <a:cs typeface="Consolas" panose="020B0609020204030204" pitchFamily="49" charset="0"/>
              </a:rPr>
              <a:t>root_node</a:t>
            </a:r>
            <a:r>
              <a:rPr lang="en-US" altLang="en-US" sz="1300" dirty="0" smtClean="0">
                <a:latin typeface="Consolas" panose="020B0609020204030204" pitchFamily="49" charset="0"/>
                <a:cs typeface="Consolas" panose="020B0609020204030204" pitchFamily="49" charset="0"/>
              </a:rPr>
              <a:t> = array[</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a:t>
            </a:r>
          </a:p>
          <a:p>
            <a:pPr lvl="2">
              <a:buNone/>
            </a:pPr>
            <a:r>
              <a:rPr lang="en-US" altLang="en-US" sz="1300" dirty="0">
                <a:latin typeface="Consolas" panose="020B0609020204030204" pitchFamily="49" charset="0"/>
                <a:cs typeface="Consolas" panose="020B0609020204030204" pitchFamily="49" charset="0"/>
              </a:rPr>
              <a:t> </a:t>
            </a:r>
            <a:r>
              <a:rPr lang="en-US" altLang="en-US" sz="1300" dirty="0" smtClean="0">
                <a:latin typeface="Consolas" panose="020B0609020204030204" pitchFamily="49" charset="0"/>
                <a:cs typeface="Consolas" panose="020B0609020204030204" pitchFamily="49" charset="0"/>
              </a:rPr>
              <a:t>   } else {</a:t>
            </a:r>
          </a:p>
          <a:p>
            <a:pPr lvl="2">
              <a:buNone/>
            </a:pPr>
            <a:r>
              <a:rPr lang="en-US" altLang="en-US" sz="1300" dirty="0">
                <a:latin typeface="Consolas" panose="020B0609020204030204" pitchFamily="49" charset="0"/>
                <a:cs typeface="Consolas" panose="020B0609020204030204" pitchFamily="49" charset="0"/>
              </a:rPr>
              <a:t> </a:t>
            </a:r>
            <a:r>
              <a:rPr lang="en-US" altLang="en-US" sz="1300" dirty="0" smtClean="0">
                <a:latin typeface="Consolas" panose="020B0609020204030204" pitchFamily="49" charset="0"/>
                <a:cs typeface="Consolas" panose="020B0609020204030204" pitchFamily="49" charset="0"/>
              </a:rPr>
              <a:t>       </a:t>
            </a:r>
            <a:r>
              <a:rPr lang="en-US" altLang="en-US" sz="1300" dirty="0" smtClean="0">
                <a:latin typeface="Consolas" panose="020B0609020204030204" pitchFamily="49" charset="0"/>
                <a:cs typeface="Consolas" panose="020B0609020204030204" pitchFamily="49" charset="0"/>
              </a:rPr>
              <a:t>array[</a:t>
            </a:r>
            <a:r>
              <a:rPr lang="en-US" altLang="en-US" sz="1300" dirty="0" err="1" smtClean="0">
                <a:latin typeface="Consolas" panose="020B0609020204030204" pitchFamily="49" charset="0"/>
                <a:cs typeface="Consolas" panose="020B0609020204030204" pitchFamily="49" charset="0"/>
              </a:rPr>
              <a:t>parent_array</a:t>
            </a:r>
            <a:r>
              <a:rPr lang="en-US" altLang="en-US" sz="1300" dirty="0" smtClean="0">
                <a:latin typeface="Consolas" panose="020B0609020204030204" pitchFamily="49" charset="0"/>
                <a:cs typeface="Consolas" panose="020B0609020204030204" pitchFamily="49" charset="0"/>
              </a:rPr>
              <a:t>[</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]]-&gt;attach( array[</a:t>
            </a:r>
            <a:r>
              <a:rPr lang="en-US" altLang="en-US" sz="1300" dirty="0" err="1" smtClean="0">
                <a:latin typeface="Consolas" panose="020B0609020204030204" pitchFamily="49" charset="0"/>
                <a:cs typeface="Consolas" panose="020B0609020204030204" pitchFamily="49" charset="0"/>
              </a:rPr>
              <a:t>i</a:t>
            </a:r>
            <a:r>
              <a:rPr lang="en-US" altLang="en-US" sz="1300" dirty="0" smtClean="0">
                <a:latin typeface="Consolas" panose="020B0609020204030204" pitchFamily="49" charset="0"/>
                <a:cs typeface="Consolas" panose="020B0609020204030204" pitchFamily="49" charset="0"/>
              </a:rPr>
              <a:t>] </a:t>
            </a:r>
            <a:r>
              <a:rPr lang="en-US" altLang="en-US" sz="1300" dirty="0" smtClean="0">
                <a:latin typeface="Consolas" panose="020B0609020204030204" pitchFamily="49" charset="0"/>
                <a:cs typeface="Consolas" panose="020B0609020204030204" pitchFamily="49" charset="0"/>
              </a:rPr>
              <a:t>);</a:t>
            </a:r>
          </a:p>
          <a:p>
            <a:pPr lvl="2">
              <a:buNone/>
            </a:pPr>
            <a:r>
              <a:rPr lang="en-US" altLang="en-US" sz="1300" dirty="0">
                <a:latin typeface="Consolas" panose="020B0609020204030204" pitchFamily="49" charset="0"/>
                <a:cs typeface="Consolas" panose="020B0609020204030204" pitchFamily="49" charset="0"/>
              </a:rPr>
              <a:t> </a:t>
            </a:r>
            <a:r>
              <a:rPr lang="en-US" altLang="en-US" sz="1300" dirty="0" smtClean="0">
                <a:latin typeface="Consolas" panose="020B0609020204030204" pitchFamily="49" charset="0"/>
                <a:cs typeface="Consolas" panose="020B0609020204030204" pitchFamily="49" charset="0"/>
              </a:rPr>
              <a:t>   }</a:t>
            </a:r>
            <a:endParaRPr lang="en-US" altLang="en-US" sz="1300" dirty="0" smtClean="0">
              <a:latin typeface="Consolas" panose="020B0609020204030204" pitchFamily="49" charset="0"/>
              <a:cs typeface="Consolas" panose="020B0609020204030204" pitchFamily="49" charset="0"/>
            </a:endParaRPr>
          </a:p>
          <a:p>
            <a:pPr lvl="2">
              <a:buNone/>
            </a:pPr>
            <a:r>
              <a:rPr lang="en-US" altLang="en-US" sz="1300" dirty="0">
                <a:latin typeface="Consolas" panose="020B0609020204030204" pitchFamily="49" charset="0"/>
                <a:cs typeface="Consolas" panose="020B0609020204030204" pitchFamily="49" charset="0"/>
              </a:rPr>
              <a:t>}</a:t>
            </a:r>
            <a:endParaRPr lang="en-US" altLang="en-US" sz="1300" dirty="0">
              <a:latin typeface="Arial" charset="0"/>
              <a:cs typeface="Arial" charset="0"/>
            </a:endParaRPr>
          </a:p>
          <a:p>
            <a:pPr>
              <a:buFont typeface="Arial" charset="0"/>
              <a:buNone/>
            </a:pPr>
            <a:endParaRPr lang="en-US" altLang="en-US" sz="1300" dirty="0" smtClean="0">
              <a:latin typeface="Arial" charset="0"/>
              <a:cs typeface="Arial" charset="0"/>
            </a:endParaRPr>
          </a:p>
        </p:txBody>
      </p:sp>
    </p:spTree>
    <p:extLst>
      <p:ext uri="{BB962C8B-B14F-4D97-AF65-F5344CB8AC3E}">
        <p14:creationId xmlns:p14="http://schemas.microsoft.com/office/powerpoint/2010/main" val="8324335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ltLang="en-US" dirty="0" smtClean="0">
                <a:latin typeface="Arial" charset="0"/>
                <a:cs typeface="Arial" charset="0"/>
              </a:rPr>
              <a:t>Looking ahead</a:t>
            </a:r>
          </a:p>
        </p:txBody>
      </p:sp>
      <p:sp>
        <p:nvSpPr>
          <p:cNvPr id="15363" name="Rectangle 3"/>
          <p:cNvSpPr>
            <a:spLocks noGrp="1" noChangeArrowheads="1"/>
          </p:cNvSpPr>
          <p:nvPr>
            <p:ph type="body" idx="1"/>
          </p:nvPr>
        </p:nvSpPr>
        <p:spPr>
          <a:xfrm>
            <a:off x="457200" y="1600200"/>
            <a:ext cx="8363272" cy="4525963"/>
          </a:xfrm>
        </p:spPr>
        <p:txBody>
          <a:bodyPr/>
          <a:lstStyle/>
          <a:p>
            <a:pPr>
              <a:buFont typeface="Arial" charset="0"/>
              <a:buNone/>
            </a:pPr>
            <a:r>
              <a:rPr lang="en-US" altLang="en-US" dirty="0" smtClean="0">
                <a:latin typeface="Arial" charset="0"/>
                <a:cs typeface="Arial" charset="0"/>
              </a:rPr>
              <a:t>	The parental tree representation is used in numerous places:</a:t>
            </a:r>
          </a:p>
          <a:p>
            <a:pPr lvl="1"/>
            <a:r>
              <a:rPr lang="en-US" altLang="en-US" dirty="0" smtClean="0">
                <a:latin typeface="Arial" charset="0"/>
                <a:cs typeface="Arial" charset="0"/>
              </a:rPr>
              <a:t>A similar structure is used for the disjoint set data structure used to</a:t>
            </a:r>
            <a:br>
              <a:rPr lang="en-US" altLang="en-US" dirty="0" smtClean="0">
                <a:latin typeface="Arial" charset="0"/>
                <a:cs typeface="Arial" charset="0"/>
              </a:rPr>
            </a:br>
            <a:r>
              <a:rPr lang="en-US" altLang="en-US" dirty="0" smtClean="0">
                <a:latin typeface="Arial" charset="0"/>
                <a:cs typeface="Arial" charset="0"/>
              </a:rPr>
              <a:t>store equivalence relations</a:t>
            </a:r>
          </a:p>
          <a:p>
            <a:pPr lvl="2"/>
            <a:r>
              <a:rPr lang="en-US" altLang="en-US" dirty="0" smtClean="0">
                <a:latin typeface="Arial" charset="0"/>
                <a:cs typeface="Arial" charset="0"/>
              </a:rPr>
              <a:t>Relevant operations are </a:t>
            </a:r>
            <a:r>
              <a:rPr lang="en-US" altLang="en-US" i="1" dirty="0" smtClean="0">
                <a:latin typeface="Arial" charset="0"/>
                <a:cs typeface="Arial" charset="0"/>
              </a:rPr>
              <a:t>essentially</a:t>
            </a:r>
            <a:r>
              <a:rPr lang="en-US" altLang="en-US" dirty="0" smtClean="0">
                <a:latin typeface="Arial" charset="0"/>
                <a:cs typeface="Arial" charset="0"/>
              </a:rPr>
              <a:t> </a:t>
            </a:r>
            <a:r>
              <a:rPr lang="en-US" altLang="en-US" dirty="0" smtClean="0">
                <a:latin typeface="Symbol" panose="05050102010706020507" pitchFamily="18" charset="2"/>
                <a:cs typeface="Arial" charset="0"/>
              </a:rPr>
              <a:t>Q</a:t>
            </a:r>
            <a:r>
              <a:rPr lang="en-US" altLang="en-US" dirty="0" smtClean="0">
                <a:latin typeface="Times New Roman" panose="02020603050405020304" pitchFamily="18" charset="0"/>
                <a:cs typeface="Times New Roman" panose="02020603050405020304" pitchFamily="18" charset="0"/>
              </a:rPr>
              <a:t>(1)</a:t>
            </a:r>
          </a:p>
          <a:p>
            <a:pPr lvl="1"/>
            <a:r>
              <a:rPr lang="en-US" altLang="en-US" dirty="0" smtClean="0">
                <a:latin typeface="Arial" charset="0"/>
                <a:cs typeface="Arial" charset="0"/>
              </a:rPr>
              <a:t>Storing the critical path for the topological sorting of a directed acyclic graph</a:t>
            </a:r>
          </a:p>
          <a:p>
            <a:pPr lvl="1"/>
            <a:r>
              <a:rPr lang="en-US" altLang="en-US" dirty="0" smtClean="0">
                <a:latin typeface="Arial" charset="0"/>
                <a:cs typeface="Arial" charset="0"/>
              </a:rPr>
              <a:t>Prim’s algorithm:  storing a minimum spanning trees of a weighted graph</a:t>
            </a:r>
          </a:p>
          <a:p>
            <a:pPr lvl="1"/>
            <a:r>
              <a:rPr lang="en-US" altLang="en-US" dirty="0" smtClean="0">
                <a:latin typeface="Arial" charset="0"/>
                <a:cs typeface="Arial" charset="0"/>
              </a:rPr>
              <a:t>Dijkstra’s algorithm:  storing the minimum paths in a weighted graph</a:t>
            </a:r>
          </a:p>
        </p:txBody>
      </p:sp>
    </p:spTree>
    <p:extLst>
      <p:ext uri="{BB962C8B-B14F-4D97-AF65-F5344CB8AC3E}">
        <p14:creationId xmlns:p14="http://schemas.microsoft.com/office/powerpoint/2010/main" val="19213796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altLang="en-US" dirty="0" smtClean="0">
                <a:latin typeface="Arial" charset="0"/>
                <a:cs typeface="Arial" charset="0"/>
              </a:rPr>
              <a:t>Summary</a:t>
            </a:r>
          </a:p>
        </p:txBody>
      </p:sp>
      <p:sp>
        <p:nvSpPr>
          <p:cNvPr id="1024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This topic covered</a:t>
            </a:r>
          </a:p>
          <a:p>
            <a:pPr lvl="1"/>
            <a:r>
              <a:rPr lang="en-US" altLang="en-US" dirty="0" smtClean="0">
                <a:latin typeface="Arial" charset="0"/>
                <a:cs typeface="Arial" charset="0"/>
              </a:rPr>
              <a:t>The definition of a parental tree</a:t>
            </a:r>
          </a:p>
          <a:p>
            <a:pPr lvl="1"/>
            <a:r>
              <a:rPr lang="en-US" altLang="en-US" dirty="0" smtClean="0">
                <a:latin typeface="Arial" charset="0"/>
                <a:cs typeface="Arial" charset="0"/>
              </a:rPr>
              <a:t>Considered an efficient implementation</a:t>
            </a:r>
          </a:p>
          <a:p>
            <a:pPr lvl="1"/>
            <a:r>
              <a:rPr lang="en-US" altLang="en-US" dirty="0" smtClean="0">
                <a:latin typeface="Arial" charset="0"/>
                <a:cs typeface="Arial" charset="0"/>
              </a:rPr>
              <a:t>Considered converting back to a </a:t>
            </a:r>
            <a:r>
              <a:rPr lang="en-US" altLang="en-US" dirty="0" err="1" smtClean="0">
                <a:latin typeface="Consolas" panose="020B0609020204030204" pitchFamily="49" charset="0"/>
                <a:cs typeface="Consolas" panose="020B0609020204030204" pitchFamily="49" charset="0"/>
              </a:rPr>
              <a:t>Simple_tree</a:t>
            </a:r>
            <a:r>
              <a:rPr lang="en-US" altLang="en-US" dirty="0" smtClean="0">
                <a:latin typeface="Arial" charset="0"/>
                <a:cs typeface="Arial" charset="0"/>
              </a:rPr>
              <a:t>-based structure</a:t>
            </a:r>
          </a:p>
          <a:p>
            <a:pPr lvl="1"/>
            <a:r>
              <a:rPr lang="en-US" altLang="en-US" dirty="0" smtClean="0">
                <a:latin typeface="Arial" charset="0"/>
                <a:cs typeface="Arial" charset="0"/>
              </a:rPr>
              <a:t>Considered various uses</a:t>
            </a:r>
          </a:p>
        </p:txBody>
      </p:sp>
    </p:spTree>
    <p:extLst>
      <p:ext uri="{BB962C8B-B14F-4D97-AF65-F5344CB8AC3E}">
        <p14:creationId xmlns:p14="http://schemas.microsoft.com/office/powerpoint/2010/main" val="11281329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FontTx/>
              <a:buNone/>
              <a:defRPr/>
            </a:pPr>
            <a:r>
              <a:rPr lang="en-US" sz="1400" dirty="0" smtClean="0">
                <a:latin typeface="Arial" charset="0"/>
                <a:cs typeface="Arial" charset="0"/>
              </a:rPr>
              <a:t>	Wikipedia, </a:t>
            </a:r>
            <a:r>
              <a:rPr lang="en-US" sz="1400" dirty="0">
                <a:latin typeface="Arial" charset="0"/>
                <a:cs typeface="Arial" charset="0"/>
              </a:rPr>
              <a:t>http://en.wikipedia.org/wiki/Minimum_spanning_tree</a:t>
            </a:r>
          </a:p>
          <a:p>
            <a:pPr marL="533400" indent="-533400">
              <a:buFontTx/>
              <a:buNone/>
              <a:defRPr/>
            </a:pPr>
            <a:endParaRPr lang="en-US" sz="1400" dirty="0" smtClean="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altLang="en-US" smtClean="0">
                <a:latin typeface="Arial" charset="0"/>
                <a:cs typeface="Arial" charset="0"/>
              </a:rPr>
              <a:t>Outline</a:t>
            </a:r>
          </a:p>
        </p:txBody>
      </p:sp>
      <p:sp>
        <p:nvSpPr>
          <p:cNvPr id="1024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In this topic, we will</a:t>
            </a:r>
          </a:p>
          <a:p>
            <a:pPr lvl="1"/>
            <a:r>
              <a:rPr lang="en-US" altLang="en-US" dirty="0" smtClean="0">
                <a:latin typeface="Arial" charset="0"/>
                <a:cs typeface="Arial" charset="0"/>
              </a:rPr>
              <a:t>Define a parental tree</a:t>
            </a:r>
          </a:p>
          <a:p>
            <a:pPr lvl="1"/>
            <a:r>
              <a:rPr lang="en-US" altLang="en-US" dirty="0" smtClean="0">
                <a:latin typeface="Arial" charset="0"/>
                <a:cs typeface="Arial" charset="0"/>
              </a:rPr>
              <a:t>Consider an efficient implementation</a:t>
            </a:r>
          </a:p>
          <a:p>
            <a:pPr lvl="1"/>
            <a:r>
              <a:rPr lang="en-US" altLang="en-US" dirty="0" smtClean="0">
                <a:latin typeface="Arial" charset="0"/>
                <a:cs typeface="Arial" charset="0"/>
              </a:rPr>
              <a:t>Converting a parental tree to a node-based tree</a:t>
            </a:r>
          </a:p>
        </p:txBody>
      </p:sp>
    </p:spTree>
    <p:extLst>
      <p:ext uri="{BB962C8B-B14F-4D97-AF65-F5344CB8AC3E}">
        <p14:creationId xmlns:p14="http://schemas.microsoft.com/office/powerpoint/2010/main" val="22546640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altLang="en-US" dirty="0" smtClean="0">
                <a:latin typeface="Arial" charset="0"/>
                <a:cs typeface="Arial" charset="0"/>
              </a:rPr>
              <a:t>Definition</a:t>
            </a:r>
          </a:p>
        </p:txBody>
      </p:sp>
      <p:sp>
        <p:nvSpPr>
          <p:cNvPr id="1126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A </a:t>
            </a:r>
            <a:r>
              <a:rPr lang="en-US" altLang="en-US" i="1" dirty="0" smtClean="0">
                <a:latin typeface="Arial" charset="0"/>
                <a:cs typeface="Arial" charset="0"/>
              </a:rPr>
              <a:t>parental tree</a:t>
            </a:r>
            <a:r>
              <a:rPr lang="en-US" altLang="en-US" dirty="0" smtClean="0">
                <a:latin typeface="Arial" charset="0"/>
                <a:cs typeface="Arial" charset="0"/>
              </a:rPr>
              <a:t> is a tree where each node only keeps a reference to its parent node</a:t>
            </a:r>
          </a:p>
          <a:p>
            <a:pPr lvl="1"/>
            <a:r>
              <a:rPr lang="en-US" altLang="en-US" dirty="0" smtClean="0">
                <a:latin typeface="Arial" charset="0"/>
                <a:cs typeface="Arial" charset="0"/>
              </a:rPr>
              <a:t>Note, this definition is restricted to this course</a:t>
            </a:r>
          </a:p>
          <a:p>
            <a:pPr lvl="1"/>
            <a:r>
              <a:rPr lang="en-US" altLang="en-US" dirty="0" smtClean="0">
                <a:latin typeface="Arial" charset="0"/>
                <a:cs typeface="Arial" charset="0"/>
              </a:rPr>
              <a:t>Also known as a </a:t>
            </a:r>
            <a:r>
              <a:rPr lang="en-US" altLang="en-US" i="1" dirty="0" smtClean="0">
                <a:latin typeface="Arial" charset="0"/>
                <a:cs typeface="Arial" charset="0"/>
              </a:rPr>
              <a:t>parent-pointer tree</a:t>
            </a:r>
            <a:endParaRPr lang="en-US" altLang="en-US" dirty="0" smtClean="0">
              <a:latin typeface="Arial" charset="0"/>
              <a:cs typeface="Arial" charset="0"/>
            </a:endParaRPr>
          </a:p>
          <a:p>
            <a:pPr lvl="1"/>
            <a:endParaRPr lang="en-US" altLang="en-US" dirty="0" smtClean="0">
              <a:latin typeface="Arial" charset="0"/>
              <a:cs typeface="Arial" charset="0"/>
            </a:endParaRP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763688" y="3212976"/>
            <a:ext cx="5903827" cy="28945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31025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altLang="en-US" dirty="0" smtClean="0">
                <a:latin typeface="Arial" charset="0"/>
                <a:cs typeface="Arial" charset="0"/>
              </a:rPr>
              <a:t>Definition</a:t>
            </a:r>
          </a:p>
        </p:txBody>
      </p:sp>
      <p:sp>
        <p:nvSpPr>
          <p:cNvPr id="1126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This requires significantly less memory than our general tree structure, as no data structure is required to track the children</a:t>
            </a:r>
          </a:p>
        </p:txBody>
      </p:sp>
      <p:pic>
        <p:nvPicPr>
          <p:cNvPr id="6"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763688" y="3212976"/>
            <a:ext cx="5903827" cy="28945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47131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altLang="en-US" dirty="0" smtClean="0">
                <a:latin typeface="Arial" charset="0"/>
                <a:cs typeface="Arial" charset="0"/>
              </a:rPr>
              <a:t>Implementation</a:t>
            </a:r>
          </a:p>
        </p:txBody>
      </p:sp>
      <p:sp>
        <p:nvSpPr>
          <p:cNvPr id="1229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A naïve implementation may also be node based:</a:t>
            </a:r>
          </a:p>
          <a:p>
            <a:pPr>
              <a:buFont typeface="Arial" charset="0"/>
              <a:buNone/>
            </a:pPr>
            <a:endParaRPr lang="en-US" altLang="en-US" dirty="0">
              <a:latin typeface="Arial" charset="0"/>
              <a:cs typeface="Arial" charset="0"/>
            </a:endParaRPr>
          </a:p>
          <a:p>
            <a:pPr lvl="2">
              <a:buFont typeface="Arial" charset="0"/>
              <a:buNone/>
            </a:pPr>
            <a:r>
              <a:rPr lang="en-US" altLang="en-US" sz="1800" dirty="0" smtClean="0">
                <a:latin typeface="Consolas" panose="020B0609020204030204" pitchFamily="49" charset="0"/>
                <a:cs typeface="Consolas" panose="020B0609020204030204" pitchFamily="49" charset="0"/>
              </a:rPr>
              <a:t>template &lt;typename Type&gt;</a:t>
            </a:r>
          </a:p>
          <a:p>
            <a:pPr lvl="2">
              <a:buFont typeface="Arial" charset="0"/>
              <a:buNone/>
            </a:pPr>
            <a:r>
              <a:rPr lang="en-US" altLang="en-US" sz="1800" dirty="0" smtClean="0">
                <a:latin typeface="Consolas" panose="020B0609020204030204" pitchFamily="49" charset="0"/>
                <a:cs typeface="Consolas" panose="020B0609020204030204" pitchFamily="49" charset="0"/>
              </a:rPr>
              <a:t>class </a:t>
            </a:r>
            <a:r>
              <a:rPr lang="en-US" altLang="en-US" sz="1800" dirty="0" err="1" smtClean="0">
                <a:latin typeface="Consolas" panose="020B0609020204030204" pitchFamily="49" charset="0"/>
                <a:cs typeface="Consolas" panose="020B0609020204030204" pitchFamily="49" charset="0"/>
              </a:rPr>
              <a:t>Parental_tree</a:t>
            </a:r>
            <a:r>
              <a:rPr lang="en-US" altLang="en-US" sz="1800" dirty="0" smtClean="0">
                <a:latin typeface="Consolas" panose="020B0609020204030204" pitchFamily="49" charset="0"/>
                <a:cs typeface="Consolas" panose="020B0609020204030204" pitchFamily="49" charset="0"/>
              </a:rPr>
              <a:t> {</a:t>
            </a:r>
          </a:p>
          <a:p>
            <a:pPr lvl="2">
              <a:buFont typeface="Arial" charset="0"/>
              <a:buNone/>
            </a:pPr>
            <a:r>
              <a:rPr lang="en-US" altLang="en-US" sz="1800" dirty="0">
                <a:latin typeface="Consolas" panose="020B0609020204030204" pitchFamily="49" charset="0"/>
                <a:cs typeface="Consolas" panose="020B0609020204030204" pitchFamily="49" charset="0"/>
              </a:rPr>
              <a:t> </a:t>
            </a:r>
            <a:r>
              <a:rPr lang="en-US" altLang="en-US" sz="1800" dirty="0" smtClean="0">
                <a:latin typeface="Consolas" panose="020B0609020204030204" pitchFamily="49" charset="0"/>
                <a:cs typeface="Consolas" panose="020B0609020204030204" pitchFamily="49" charset="0"/>
              </a:rPr>
              <a:t>   private:</a:t>
            </a:r>
          </a:p>
          <a:p>
            <a:pPr lvl="2">
              <a:buFont typeface="Arial" charset="0"/>
              <a:buNone/>
            </a:pPr>
            <a:r>
              <a:rPr lang="en-US" altLang="en-US" sz="1800" dirty="0">
                <a:latin typeface="Consolas" panose="020B0609020204030204" pitchFamily="49" charset="0"/>
                <a:cs typeface="Consolas" panose="020B0609020204030204" pitchFamily="49" charset="0"/>
              </a:rPr>
              <a:t> </a:t>
            </a:r>
            <a:r>
              <a:rPr lang="en-US" altLang="en-US" sz="1800" dirty="0" smtClean="0">
                <a:latin typeface="Consolas" panose="020B0609020204030204" pitchFamily="49" charset="0"/>
                <a:cs typeface="Consolas" panose="020B0609020204030204" pitchFamily="49" charset="0"/>
              </a:rPr>
              <a:t>       Type element;</a:t>
            </a:r>
          </a:p>
          <a:p>
            <a:pPr lvl="2">
              <a:buFont typeface="Arial" charset="0"/>
              <a:buNone/>
            </a:pPr>
            <a:r>
              <a:rPr lang="en-US" altLang="en-US" sz="1800" dirty="0" smtClean="0">
                <a:latin typeface="Consolas" panose="020B0609020204030204" pitchFamily="49" charset="0"/>
                <a:cs typeface="Consolas" panose="020B0609020204030204" pitchFamily="49" charset="0"/>
              </a:rPr>
              <a:t>        </a:t>
            </a:r>
            <a:r>
              <a:rPr lang="en-US" altLang="en-US" sz="1800" dirty="0" err="1" smtClean="0">
                <a:latin typeface="Consolas" panose="020B0609020204030204" pitchFamily="49" charset="0"/>
                <a:cs typeface="Consolas" panose="020B0609020204030204" pitchFamily="49" charset="0"/>
              </a:rPr>
              <a:t>Parental_tree</a:t>
            </a:r>
            <a:r>
              <a:rPr lang="en-US" altLang="en-US" sz="1800" dirty="0" smtClean="0">
                <a:latin typeface="Consolas" panose="020B0609020204030204" pitchFamily="49" charset="0"/>
                <a:cs typeface="Consolas" panose="020B0609020204030204" pitchFamily="49" charset="0"/>
              </a:rPr>
              <a:t> *parent;</a:t>
            </a:r>
          </a:p>
          <a:p>
            <a:pPr lvl="2">
              <a:buFont typeface="Arial" charset="0"/>
              <a:buNone/>
            </a:pPr>
            <a:r>
              <a:rPr lang="en-US" altLang="en-US" sz="1800" dirty="0">
                <a:latin typeface="Consolas" panose="020B0609020204030204" pitchFamily="49" charset="0"/>
                <a:cs typeface="Consolas" panose="020B0609020204030204" pitchFamily="49" charset="0"/>
              </a:rPr>
              <a:t> </a:t>
            </a:r>
            <a:r>
              <a:rPr lang="en-US" altLang="en-US" sz="1800" dirty="0" smtClean="0">
                <a:latin typeface="Consolas" panose="020B0609020204030204" pitchFamily="49" charset="0"/>
                <a:cs typeface="Consolas" panose="020B0609020204030204" pitchFamily="49" charset="0"/>
              </a:rPr>
              <a:t>   public:</a:t>
            </a:r>
          </a:p>
          <a:p>
            <a:pPr lvl="2">
              <a:buFont typeface="Arial" charset="0"/>
              <a:buNone/>
            </a:pPr>
            <a:r>
              <a:rPr lang="en-US" altLang="en-US" sz="1800" dirty="0" smtClean="0">
                <a:latin typeface="Consolas" panose="020B0609020204030204" pitchFamily="49" charset="0"/>
                <a:cs typeface="Consolas" panose="020B0609020204030204" pitchFamily="49" charset="0"/>
              </a:rPr>
              <a:t>        // ...</a:t>
            </a:r>
          </a:p>
          <a:p>
            <a:pPr lvl="2">
              <a:buFont typeface="Arial" charset="0"/>
              <a:buNone/>
            </a:pPr>
            <a:r>
              <a:rPr lang="en-US" altLang="en-US" sz="1800" dirty="0" smtClean="0">
                <a:latin typeface="Consolas" panose="020B0609020204030204" pitchFamily="49" charset="0"/>
                <a:cs typeface="Consolas" panose="020B0609020204030204" pitchFamily="49" charset="0"/>
              </a:rPr>
              <a:t>};</a:t>
            </a:r>
          </a:p>
          <a:p>
            <a:pPr lvl="2">
              <a:buFont typeface="Arial" charset="0"/>
              <a:buNone/>
            </a:pPr>
            <a:endParaRPr lang="en-US" altLang="en-US" dirty="0" smtClean="0">
              <a:latin typeface="Arial" charset="0"/>
              <a:cs typeface="Arial" charset="0"/>
            </a:endParaRPr>
          </a:p>
        </p:txBody>
      </p:sp>
    </p:spTree>
    <p:extLst>
      <p:ext uri="{BB962C8B-B14F-4D97-AF65-F5344CB8AC3E}">
        <p14:creationId xmlns:p14="http://schemas.microsoft.com/office/powerpoint/2010/main" val="22830412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ltLang="en-US" dirty="0" smtClean="0">
                <a:latin typeface="Arial" charset="0"/>
                <a:cs typeface="Arial" charset="0"/>
              </a:rPr>
              <a:t>Implementation</a:t>
            </a:r>
          </a:p>
        </p:txBody>
      </p:sp>
      <p:sp>
        <p:nvSpPr>
          <p:cNvPr id="1331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Instead, generate an array of size </a:t>
            </a:r>
            <a:r>
              <a:rPr lang="en-US" altLang="en-US" i="1" dirty="0" smtClean="0">
                <a:latin typeface="Times New Roman" panose="02020603050405020304" pitchFamily="18" charset="0"/>
                <a:cs typeface="Times New Roman" panose="02020603050405020304" pitchFamily="18" charset="0"/>
              </a:rPr>
              <a:t>n</a:t>
            </a:r>
            <a:r>
              <a:rPr lang="en-US" altLang="en-US" dirty="0" smtClean="0">
                <a:latin typeface="Arial" charset="0"/>
                <a:cs typeface="Arial" charset="0"/>
              </a:rPr>
              <a:t> and associate each entry with a node in the tree </a:t>
            </a:r>
          </a:p>
          <a:p>
            <a:pPr>
              <a:buFont typeface="Arial" charset="0"/>
              <a:buNone/>
            </a:pPr>
            <a:endParaRPr lang="en-US" altLang="en-US" dirty="0" smtClean="0">
              <a:latin typeface="Arial" charset="0"/>
              <a:cs typeface="Arial" charset="0"/>
            </a:endParaRP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763688" y="3558804"/>
            <a:ext cx="5903827" cy="289453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p:cNvGraphicFramePr>
            <a:graphicFrameLocks noGrp="1"/>
          </p:cNvGraphicFramePr>
          <p:nvPr>
            <p:extLst>
              <p:ext uri="{D42A27DB-BD31-4B8C-83A1-F6EECF244321}">
                <p14:modId xmlns:p14="http://schemas.microsoft.com/office/powerpoint/2010/main" val="228476247"/>
              </p:ext>
            </p:extLst>
          </p:nvPr>
        </p:nvGraphicFramePr>
        <p:xfrm>
          <a:off x="1216724" y="2442597"/>
          <a:ext cx="7171700" cy="925830"/>
        </p:xfrm>
        <a:graphic>
          <a:graphicData uri="http://schemas.openxmlformats.org/drawingml/2006/table">
            <a:tbl>
              <a:tblPr firstRow="1" bandRow="1">
                <a:tableStyleId>{2D5ABB26-0587-4C30-8999-92F81FD0307C}</a:tableStyleId>
              </a:tblPr>
              <a:tblGrid>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tblGrid>
              <a:tr h="84063">
                <a:tc>
                  <a:txBody>
                    <a:bodyPr/>
                    <a:lstStyle/>
                    <a:p>
                      <a:pPr algn="l"/>
                      <a:r>
                        <a:rPr lang="en-CA" sz="1200" b="0" dirty="0" smtClean="0"/>
                        <a:t>0</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2</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3</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4</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5</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6</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7</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8</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9</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10</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11</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12</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13</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14</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15</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16</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17</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18</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19</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1475">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1475">
                <a:tc>
                  <a:txBody>
                    <a:bodyPr/>
                    <a:lstStyle/>
                    <a:p>
                      <a:pPr algn="ctr"/>
                      <a:r>
                        <a:rPr lang="en-CA" sz="2000" b="0" dirty="0" smtClean="0"/>
                        <a:t>A</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B</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C</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D</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E</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F</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G</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H</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I</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J</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K</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L</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M</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N</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O</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P</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Q</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R</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S</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T</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96644489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ltLang="en-US" dirty="0" smtClean="0">
                <a:latin typeface="Arial" charset="0"/>
                <a:cs typeface="Arial" charset="0"/>
              </a:rPr>
              <a:t>Implementation</a:t>
            </a:r>
          </a:p>
        </p:txBody>
      </p:sp>
      <p:sp>
        <p:nvSpPr>
          <p:cNvPr id="1331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Store the index of the parent in each node</a:t>
            </a:r>
          </a:p>
          <a:p>
            <a:pPr lvl="1"/>
            <a:r>
              <a:rPr lang="en-US" altLang="en-US" dirty="0" smtClean="0">
                <a:latin typeface="Arial" charset="0"/>
                <a:cs typeface="Arial" charset="0"/>
              </a:rPr>
              <a:t>The root node, wherever it is, points to itself</a:t>
            </a:r>
          </a:p>
          <a:p>
            <a:pPr>
              <a:buFont typeface="Arial" charset="0"/>
              <a:buNone/>
            </a:pPr>
            <a:endParaRPr lang="en-US" altLang="en-US" dirty="0" smtClean="0">
              <a:latin typeface="Arial" charset="0"/>
              <a:cs typeface="Arial" charset="0"/>
            </a:endParaRP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763689" y="3558804"/>
            <a:ext cx="5903825" cy="289453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p:cNvGraphicFramePr>
            <a:graphicFrameLocks noGrp="1"/>
          </p:cNvGraphicFramePr>
          <p:nvPr>
            <p:extLst>
              <p:ext uri="{D42A27DB-BD31-4B8C-83A1-F6EECF244321}">
                <p14:modId xmlns:p14="http://schemas.microsoft.com/office/powerpoint/2010/main" val="393886757"/>
              </p:ext>
            </p:extLst>
          </p:nvPr>
        </p:nvGraphicFramePr>
        <p:xfrm>
          <a:off x="1216724" y="2442597"/>
          <a:ext cx="7171700" cy="925830"/>
        </p:xfrm>
        <a:graphic>
          <a:graphicData uri="http://schemas.openxmlformats.org/drawingml/2006/table">
            <a:tbl>
              <a:tblPr firstRow="1" bandRow="1">
                <a:tableStyleId>{2D5ABB26-0587-4C30-8999-92F81FD0307C}</a:tableStyleId>
              </a:tblPr>
              <a:tblGrid>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tblGrid>
              <a:tr h="84063">
                <a:tc>
                  <a:txBody>
                    <a:bodyPr/>
                    <a:lstStyle/>
                    <a:p>
                      <a:pPr algn="l"/>
                      <a:r>
                        <a:rPr lang="en-CA" sz="1200" b="0" dirty="0" smtClean="0"/>
                        <a:t>0</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2</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3</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4</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5</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6</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7</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8</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9</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10</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11</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12</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13</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14</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15</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16</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17</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18</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19</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1475">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996633"/>
                          </a:solidFill>
                        </a:rPr>
                        <a:t>2</a:t>
                      </a:r>
                      <a:endParaRPr lang="en-CA" sz="2000" b="0" dirty="0">
                        <a:solidFill>
                          <a:srgbClr val="996633"/>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996633"/>
                          </a:solidFill>
                        </a:rPr>
                        <a:t>2</a:t>
                      </a:r>
                      <a:endParaRPr lang="en-CA" sz="2000" b="0" dirty="0">
                        <a:solidFill>
                          <a:srgbClr val="996633"/>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996633"/>
                          </a:solidFill>
                        </a:rPr>
                        <a:t>2</a:t>
                      </a:r>
                      <a:endParaRPr lang="en-CA" sz="2000" b="0" dirty="0">
                        <a:solidFill>
                          <a:srgbClr val="996633"/>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FF0000"/>
                          </a:solidFill>
                        </a:rPr>
                        <a:t>3</a:t>
                      </a:r>
                      <a:endParaRPr lang="en-CA" sz="2000" b="0" dirty="0">
                        <a:solidFill>
                          <a:srgbClr val="FF000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FF0000"/>
                          </a:solidFill>
                        </a:rPr>
                        <a:t>3</a:t>
                      </a:r>
                      <a:endParaRPr lang="en-CA" sz="2000" b="0" dirty="0">
                        <a:solidFill>
                          <a:srgbClr val="FF000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FF9900"/>
                          </a:solidFill>
                        </a:rPr>
                        <a:t>4</a:t>
                      </a:r>
                      <a:endParaRPr lang="en-CA" sz="2000" b="0" dirty="0">
                        <a:solidFill>
                          <a:srgbClr val="FF990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FF9900"/>
                          </a:solidFill>
                        </a:rPr>
                        <a:t>4</a:t>
                      </a:r>
                      <a:endParaRPr lang="en-CA" sz="2000" b="0" dirty="0">
                        <a:solidFill>
                          <a:srgbClr val="FF990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FF9900"/>
                          </a:solidFill>
                        </a:rPr>
                        <a:t>4</a:t>
                      </a:r>
                      <a:endParaRPr lang="en-CA" sz="2000" b="0" dirty="0">
                        <a:solidFill>
                          <a:srgbClr val="FF990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FF9900"/>
                          </a:solidFill>
                        </a:rPr>
                        <a:t>4</a:t>
                      </a:r>
                      <a:endParaRPr lang="en-CA" sz="2000" b="0" dirty="0">
                        <a:solidFill>
                          <a:srgbClr val="FF990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00B050"/>
                          </a:solidFill>
                        </a:rPr>
                        <a:t>5</a:t>
                      </a:r>
                      <a:endParaRPr lang="en-CA" sz="2000" b="0" dirty="0">
                        <a:solidFill>
                          <a:srgbClr val="00B05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00B050"/>
                          </a:solidFill>
                        </a:rPr>
                        <a:t>5</a:t>
                      </a:r>
                      <a:endParaRPr lang="en-CA" sz="2000" b="0" dirty="0">
                        <a:solidFill>
                          <a:srgbClr val="00B05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00B0F0"/>
                          </a:solidFill>
                        </a:rPr>
                        <a:t>10</a:t>
                      </a:r>
                      <a:endParaRPr lang="en-CA" sz="2000" b="0" dirty="0">
                        <a:solidFill>
                          <a:srgbClr val="00B0F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7030A0"/>
                          </a:solidFill>
                        </a:rPr>
                        <a:t>12</a:t>
                      </a:r>
                      <a:endParaRPr lang="en-CA" sz="2000" b="0" dirty="0">
                        <a:solidFill>
                          <a:srgbClr val="7030A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rgbClr val="7030A0"/>
                          </a:solidFill>
                        </a:rPr>
                        <a:t>12</a:t>
                      </a:r>
                      <a:endParaRPr lang="en-CA" sz="2000" b="0" dirty="0">
                        <a:solidFill>
                          <a:srgbClr val="7030A0"/>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solidFill>
                            <a:schemeClr val="tx1">
                              <a:lumMod val="65000"/>
                              <a:lumOff val="35000"/>
                            </a:schemeClr>
                          </a:solidFill>
                        </a:rPr>
                        <a:t>15</a:t>
                      </a:r>
                      <a:endParaRPr lang="en-CA" sz="2000" b="0" dirty="0">
                        <a:solidFill>
                          <a:schemeClr val="tx1">
                            <a:lumMod val="65000"/>
                            <a:lumOff val="35000"/>
                          </a:schemeClr>
                        </a:solidFill>
                      </a:endParaRP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1475">
                <a:tc>
                  <a:txBody>
                    <a:bodyPr/>
                    <a:lstStyle/>
                    <a:p>
                      <a:pPr algn="ctr"/>
                      <a:r>
                        <a:rPr lang="en-CA" sz="2000" b="0" dirty="0" smtClean="0"/>
                        <a:t>A</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B</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C</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D</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E</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F</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G</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H</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I</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J</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K</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L</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M</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N</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O</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P</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Q</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R</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S</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T</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509557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ltLang="en-US" dirty="0" smtClean="0">
                <a:latin typeface="Arial" charset="0"/>
                <a:cs typeface="Arial" charset="0"/>
              </a:rPr>
              <a:t>Implementation</a:t>
            </a:r>
          </a:p>
        </p:txBody>
      </p:sp>
      <p:sp>
        <p:nvSpPr>
          <p:cNvPr id="1331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The memory requirements are quite small relative to our node-based implementation</a:t>
            </a:r>
          </a:p>
          <a:p>
            <a:pPr>
              <a:buFont typeface="Arial" charset="0"/>
              <a:buNone/>
            </a:pPr>
            <a:endParaRPr lang="en-US" altLang="en-US" dirty="0" smtClean="0">
              <a:latin typeface="Arial" charset="0"/>
              <a:cs typeface="Arial" charset="0"/>
            </a:endParaRP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763688" y="3558804"/>
            <a:ext cx="5903827" cy="289453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p:cNvGraphicFramePr>
            <a:graphicFrameLocks noGrp="1"/>
          </p:cNvGraphicFramePr>
          <p:nvPr>
            <p:extLst>
              <p:ext uri="{D42A27DB-BD31-4B8C-83A1-F6EECF244321}">
                <p14:modId xmlns:p14="http://schemas.microsoft.com/office/powerpoint/2010/main" val="1712917525"/>
              </p:ext>
            </p:extLst>
          </p:nvPr>
        </p:nvGraphicFramePr>
        <p:xfrm>
          <a:off x="1216724" y="2442597"/>
          <a:ext cx="7171700" cy="925830"/>
        </p:xfrm>
        <a:graphic>
          <a:graphicData uri="http://schemas.openxmlformats.org/drawingml/2006/table">
            <a:tbl>
              <a:tblPr firstRow="1" bandRow="1">
                <a:tableStyleId>{2D5ABB26-0587-4C30-8999-92F81FD0307C}</a:tableStyleId>
              </a:tblPr>
              <a:tblGrid>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tblGrid>
              <a:tr h="84063">
                <a:tc>
                  <a:txBody>
                    <a:bodyPr/>
                    <a:lstStyle/>
                    <a:p>
                      <a:pPr algn="l"/>
                      <a:r>
                        <a:rPr lang="en-CA" sz="1200" b="0" dirty="0" smtClean="0"/>
                        <a:t>0</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2</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3</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4</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5</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6</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7</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8</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9</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10</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11</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12</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13</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14</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15</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16</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17</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18</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19</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1475">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3</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3</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4</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4</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4</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4</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5</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5</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15</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1475">
                <a:tc>
                  <a:txBody>
                    <a:bodyPr/>
                    <a:lstStyle/>
                    <a:p>
                      <a:pPr algn="ctr"/>
                      <a:r>
                        <a:rPr lang="en-CA" sz="2000" b="0" dirty="0" smtClean="0"/>
                        <a:t>A</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B</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C</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D</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E</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F</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G</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H</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I</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J</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K</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L</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M</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N</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O</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P</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Q</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R</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S</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T</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69884829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ltLang="en-US" dirty="0" smtClean="0">
                <a:latin typeface="Arial" charset="0"/>
                <a:cs typeface="Arial" charset="0"/>
              </a:rPr>
              <a:t>Implementation</a:t>
            </a:r>
          </a:p>
        </p:txBody>
      </p:sp>
      <p:sp>
        <p:nvSpPr>
          <p:cNvPr id="1331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In a tree, only one node will point to itself</a:t>
            </a:r>
          </a:p>
          <a:p>
            <a:pPr>
              <a:buFont typeface="Arial" charset="0"/>
              <a:buNone/>
            </a:pPr>
            <a:endParaRPr lang="en-US" altLang="en-US" dirty="0" smtClean="0">
              <a:latin typeface="Arial" charset="0"/>
              <a:cs typeface="Arial" charset="0"/>
            </a:endParaRP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763688" y="3558804"/>
            <a:ext cx="5903827" cy="289453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p:cNvGraphicFramePr>
            <a:graphicFrameLocks noGrp="1"/>
          </p:cNvGraphicFramePr>
          <p:nvPr>
            <p:extLst>
              <p:ext uri="{D42A27DB-BD31-4B8C-83A1-F6EECF244321}">
                <p14:modId xmlns:p14="http://schemas.microsoft.com/office/powerpoint/2010/main" val="2954886153"/>
              </p:ext>
            </p:extLst>
          </p:nvPr>
        </p:nvGraphicFramePr>
        <p:xfrm>
          <a:off x="1216724" y="2442597"/>
          <a:ext cx="7171700" cy="925830"/>
        </p:xfrm>
        <a:graphic>
          <a:graphicData uri="http://schemas.openxmlformats.org/drawingml/2006/table">
            <a:tbl>
              <a:tblPr firstRow="1" bandRow="1">
                <a:tableStyleId>{2D5ABB26-0587-4C30-8999-92F81FD0307C}</a:tableStyleId>
              </a:tblPr>
              <a:tblGrid>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gridCol w="358585"/>
              </a:tblGrid>
              <a:tr h="84063">
                <a:tc>
                  <a:txBody>
                    <a:bodyPr/>
                    <a:lstStyle/>
                    <a:p>
                      <a:pPr algn="l"/>
                      <a:r>
                        <a:rPr lang="en-CA" sz="1200" b="0" dirty="0" smtClean="0"/>
                        <a:t>0</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2</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3</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4</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5</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6</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7</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8</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9</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10</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11</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12</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13</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14</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15</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16</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17</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18</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l"/>
                      <a:r>
                        <a:rPr lang="en-CA" sz="1200" b="0" dirty="0" smtClean="0"/>
                        <a:t>19</a:t>
                      </a:r>
                      <a:endParaRPr lang="en-CA" sz="12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371475">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3</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3</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4</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4</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4</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4</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5</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5</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10</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12</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CA" sz="2000" b="0" dirty="0" smtClean="0"/>
                        <a:t>15</a:t>
                      </a:r>
                      <a:endParaRPr lang="en-CA" sz="2000" b="0" dirty="0"/>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1475">
                <a:tc>
                  <a:txBody>
                    <a:bodyPr/>
                    <a:lstStyle/>
                    <a:p>
                      <a:pPr algn="ctr"/>
                      <a:r>
                        <a:rPr lang="en-CA" sz="2000" b="0" dirty="0" smtClean="0"/>
                        <a:t>A</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B</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C</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D</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E</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F</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G</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H</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I</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J</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K</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L</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M</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N</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O</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P</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Q</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R</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S</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CA" sz="2000" b="0" dirty="0" smtClean="0"/>
                        <a:t>T</a:t>
                      </a:r>
                      <a:endParaRPr lang="en-CA" sz="2000" b="0" dirty="0"/>
                    </a:p>
                  </a:txBody>
                  <a:tcPr marL="0" marR="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851128566"/>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17081</TotalTime>
  <Words>252</Words>
  <Application>Microsoft Office PowerPoint</Application>
  <PresentationFormat>On-screen Show (4:3)</PresentationFormat>
  <Paragraphs>303</Paragraphs>
  <Slides>13</Slides>
  <Notes>13</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Custom Design</vt:lpstr>
      <vt:lpstr>PowerPoint Presentation</vt:lpstr>
      <vt:lpstr>Outline</vt:lpstr>
      <vt:lpstr>Definition</vt:lpstr>
      <vt:lpstr>Definition</vt:lpstr>
      <vt:lpstr>Implementation</vt:lpstr>
      <vt:lpstr>Implementation</vt:lpstr>
      <vt:lpstr>Implementation</vt:lpstr>
      <vt:lpstr>Implementation</vt:lpstr>
      <vt:lpstr>Implementation</vt:lpstr>
      <vt:lpstr>Converting to a Simple_tree structure</vt:lpstr>
      <vt:lpstr>Looking ahead</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1316</cp:revision>
  <dcterms:created xsi:type="dcterms:W3CDTF">2009-09-11T23:00:44Z</dcterms:created>
  <dcterms:modified xsi:type="dcterms:W3CDTF">2014-03-18T17:47:22Z</dcterms:modified>
</cp:coreProperties>
</file>

<file path=docProps/thumbnail.jpeg>
</file>